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9" r:id="rId2"/>
    <p:sldMasterId id="2147483720" r:id="rId3"/>
  </p:sldMasterIdLst>
  <p:notesMasterIdLst>
    <p:notesMasterId r:id="rId17"/>
  </p:notesMasterIdLst>
  <p:sldIdLst>
    <p:sldId id="269" r:id="rId4"/>
    <p:sldId id="257" r:id="rId5"/>
    <p:sldId id="258" r:id="rId6"/>
    <p:sldId id="259" r:id="rId7"/>
    <p:sldId id="260" r:id="rId8"/>
    <p:sldId id="261" r:id="rId9"/>
    <p:sldId id="262" r:id="rId10"/>
    <p:sldId id="263" r:id="rId11"/>
    <p:sldId id="265" r:id="rId12"/>
    <p:sldId id="266" r:id="rId13"/>
    <p:sldId id="267" r:id="rId14"/>
    <p:sldId id="268"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3FDD9B-1DD1-4717-999B-CACAAFE58970}" type="datetimeFigureOut">
              <a:rPr lang="en-US" smtClean="0"/>
              <a:t>4/10/2013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AEF73C-53B9-48FA-819F-68842F09DC87}" type="slidenum">
              <a:rPr lang="en-US" smtClean="0"/>
              <a:t>‹#›</a:t>
            </a:fld>
            <a:endParaRPr lang="en-US"/>
          </a:p>
        </p:txBody>
      </p:sp>
    </p:spTree>
    <p:extLst>
      <p:ext uri="{BB962C8B-B14F-4D97-AF65-F5344CB8AC3E}">
        <p14:creationId xmlns:p14="http://schemas.microsoft.com/office/powerpoint/2010/main" val="1819831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11.jp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jpeg"/><Relationship Id="rId1" Type="http://schemas.openxmlformats.org/officeDocument/2006/relationships/slideMaster" Target="../slideMasters/slideMaster2.xml"/><Relationship Id="rId4" Type="http://schemas.openxmlformats.org/officeDocument/2006/relationships/image" Target="../media/image10.jpe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5" name="Group 4"/>
          <p:cNvGrpSpPr/>
          <p:nvPr/>
        </p:nvGrpSpPr>
        <p:grpSpPr>
          <a:xfrm>
            <a:off x="2327818" y="5987973"/>
            <a:ext cx="3943348" cy="605913"/>
            <a:chOff x="2762252" y="6096000"/>
            <a:chExt cx="3943348" cy="605913"/>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597440" y="6229915"/>
              <a:ext cx="1108160" cy="338083"/>
            </a:xfrm>
            <a:prstGeom prst="rect">
              <a:avLst/>
            </a:prstGeom>
          </p:spPr>
        </p:pic>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57600" y="6276539"/>
              <a:ext cx="1561392" cy="244834"/>
            </a:xfrm>
            <a:prstGeom prst="rect">
              <a:avLst/>
            </a:prstGeom>
          </p:spPr>
        </p:pic>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762252" y="6096000"/>
              <a:ext cx="511263" cy="605913"/>
            </a:xfrm>
            <a:prstGeom prst="rect">
              <a:avLst/>
            </a:prstGeom>
          </p:spPr>
        </p:pic>
      </p:grpSp>
      <p:sp>
        <p:nvSpPr>
          <p:cNvPr id="10" name="Text Placeholder 9"/>
          <p:cNvSpPr>
            <a:spLocks noGrp="1"/>
          </p:cNvSpPr>
          <p:nvPr>
            <p:ph type="body" sz="quarter" idx="11" hasCustomPrompt="1"/>
          </p:nvPr>
        </p:nvSpPr>
        <p:spPr>
          <a:xfrm>
            <a:off x="1371600" y="1752600"/>
            <a:ext cx="6629400" cy="1143000"/>
          </a:xfrm>
          <a:prstGeom prst="rect">
            <a:avLst/>
          </a:prstGeom>
        </p:spPr>
        <p:txBody>
          <a:bodyPr/>
          <a:lstStyle>
            <a:lvl1pPr marL="114300" indent="0" algn="ctr">
              <a:buNone/>
              <a:defRPr sz="4800"/>
            </a:lvl1pPr>
          </a:lstStyle>
          <a:p>
            <a:pPr lvl="0"/>
            <a:r>
              <a:rPr lang="en-US" dirty="0" smtClean="0"/>
              <a:t>Title of presentation here</a:t>
            </a:r>
            <a:endParaRPr lang="en-US" dirty="0"/>
          </a:p>
        </p:txBody>
      </p:sp>
      <p:sp>
        <p:nvSpPr>
          <p:cNvPr id="12" name="Text Placeholder 11"/>
          <p:cNvSpPr>
            <a:spLocks noGrp="1"/>
          </p:cNvSpPr>
          <p:nvPr>
            <p:ph type="body" sz="quarter" idx="12" hasCustomPrompt="1"/>
          </p:nvPr>
        </p:nvSpPr>
        <p:spPr>
          <a:xfrm>
            <a:off x="2130425" y="3581400"/>
            <a:ext cx="4575175" cy="1219200"/>
          </a:xfrm>
          <a:prstGeom prst="rect">
            <a:avLst/>
          </a:prstGeom>
        </p:spPr>
        <p:txBody>
          <a:bodyPr/>
          <a:lstStyle>
            <a:lvl1pPr marL="114300" indent="0" algn="ctr">
              <a:buNone/>
              <a:defRPr/>
            </a:lvl1pPr>
            <a:lvl2pPr marL="411480" indent="0">
              <a:buNone/>
              <a:defRPr/>
            </a:lvl2pPr>
            <a:lvl3pPr marL="777240" indent="0">
              <a:buNone/>
              <a:defRPr/>
            </a:lvl3pPr>
            <a:lvl4pPr marL="1051560" indent="0">
              <a:buNone/>
              <a:defRPr/>
            </a:lvl4pPr>
          </a:lstStyle>
          <a:p>
            <a:pPr lvl="0"/>
            <a:r>
              <a:rPr lang="en-US" dirty="0" smtClean="0"/>
              <a:t>Name(s) of presenter(s)</a:t>
            </a:r>
            <a:br>
              <a:rPr lang="en-US" dirty="0" smtClean="0"/>
            </a:br>
            <a:r>
              <a:rPr lang="en-US" dirty="0" smtClean="0"/>
              <a:t>Organizational affiliation</a:t>
            </a:r>
            <a:br>
              <a:rPr lang="en-US" dirty="0" smtClean="0"/>
            </a:br>
            <a:r>
              <a:rPr lang="en-US" dirty="0" smtClean="0"/>
              <a:t>Event name, place and dates</a:t>
            </a:r>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smtClean="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smtClean="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smtClean="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smtClean="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smtClean="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383972961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cSld name="more info and address">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339189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smtClean="0">
                <a:solidFill>
                  <a:srgbClr val="FFFFFF"/>
                </a:solidFill>
              </a:rPr>
              <a:t>Minimum 0f 30 point</a:t>
            </a:r>
            <a:br>
              <a:rPr lang="en-US" sz="3000" dirty="0" smtClean="0">
                <a:solidFill>
                  <a:srgbClr val="FFFFFF"/>
                </a:solidFill>
              </a:rPr>
            </a:br>
            <a:r>
              <a:rPr lang="en-US" sz="3000" dirty="0" smtClean="0">
                <a:solidFill>
                  <a:srgbClr val="FFFFFF"/>
                </a:solidFill>
              </a:rPr>
              <a:t> and maximum 3 lines title</a:t>
            </a:r>
            <a:br>
              <a:rPr lang="en-US" sz="3000" dirty="0" smtClean="0">
                <a:solidFill>
                  <a:srgbClr val="FFFFFF"/>
                </a:solidFill>
              </a:rPr>
            </a:br>
            <a:r>
              <a:rPr lang="en-US" sz="3000" dirty="0" smtClean="0">
                <a:solidFill>
                  <a:srgbClr val="FFFFFF"/>
                </a:solidFill>
              </a:rPr>
              <a:t>Remove or change the pictures</a:t>
            </a:r>
            <a:endParaRPr lang="en-US" sz="3000" dirty="0">
              <a:solidFill>
                <a:srgbClr val="FFFFFF"/>
              </a:solidFill>
            </a:endParaRP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smtClean="0"/>
              <a:t>Authors minimum 18 points in italics</a:t>
            </a:r>
            <a:br>
              <a:rPr lang="en-US" dirty="0" smtClean="0"/>
            </a:br>
            <a:r>
              <a:rPr lang="en-US" dirty="0" smtClean="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smtClean="0"/>
              <a:t>Event</a:t>
            </a:r>
            <a:br>
              <a:rPr lang="en-US" dirty="0" smtClean="0"/>
            </a:br>
            <a:r>
              <a:rPr lang="en-US" dirty="0" smtClean="0"/>
              <a:t>Location </a:t>
            </a:r>
            <a:br>
              <a:rPr lang="en-US" dirty="0" smtClean="0"/>
            </a:br>
            <a:r>
              <a:rPr lang="en-US" dirty="0" smtClean="0"/>
              <a:t>Date</a:t>
            </a:r>
            <a:endParaRPr lang="en-US" dirty="0"/>
          </a:p>
        </p:txBody>
      </p:sp>
    </p:spTree>
    <p:extLst>
      <p:ext uri="{BB962C8B-B14F-4D97-AF65-F5344CB8AC3E}">
        <p14:creationId xmlns:p14="http://schemas.microsoft.com/office/powerpoint/2010/main" val="356006930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smtClean="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smtClean="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smtClean="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smtClean="0"/>
              <a:t>Main point 6 point smaller than slide title</a:t>
            </a:r>
          </a:p>
          <a:p>
            <a:pPr lvl="1"/>
            <a:r>
              <a:rPr lang="en-US" dirty="0" smtClean="0"/>
              <a:t>Bullet points 4 point less than main point</a:t>
            </a:r>
          </a:p>
          <a:p>
            <a:pPr lvl="1"/>
            <a:r>
              <a:rPr lang="en-US" dirty="0" smtClean="0"/>
              <a:t>Font type is Calibri</a:t>
            </a:r>
          </a:p>
          <a:p>
            <a:pPr lvl="2"/>
            <a:r>
              <a:rPr lang="en-US" dirty="0" smtClean="0"/>
              <a:t>It is advised in one slide maximum 6 bullets</a:t>
            </a:r>
          </a:p>
          <a:p>
            <a:pPr lvl="3"/>
            <a:r>
              <a:rPr lang="en-US" dirty="0" smtClean="0"/>
              <a:t>We recommend you use images on slides</a:t>
            </a:r>
          </a:p>
          <a:p>
            <a:pPr lvl="3"/>
            <a:r>
              <a:rPr lang="en-US" dirty="0" smtClean="0"/>
              <a:t>You can change partner logos on front page</a:t>
            </a:r>
          </a:p>
          <a:p>
            <a:pPr lvl="4"/>
            <a:r>
              <a:rPr lang="en-US" dirty="0" smtClean="0"/>
              <a:t>You have to duplicate this slide for more inside pages</a:t>
            </a:r>
            <a:endParaRPr lang="en-US" dirty="0"/>
          </a:p>
        </p:txBody>
      </p:sp>
      <p:pic>
        <p:nvPicPr>
          <p:cNvPr id="4"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861364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smtClean="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smtClean="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smtClean="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smtClean="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smtClean="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383972961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smtClean="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smtClean="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smtClean="0"/>
              <a:t>Click on the icon to add map</a:t>
            </a:r>
            <a:endParaRPr lang="en-US" dirty="0"/>
          </a:p>
        </p:txBody>
      </p:sp>
    </p:spTree>
    <p:extLst>
      <p:ext uri="{BB962C8B-B14F-4D97-AF65-F5344CB8AC3E}">
        <p14:creationId xmlns:p14="http://schemas.microsoft.com/office/powerpoint/2010/main" val="209142819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smtClean="0"/>
              <a:t>Click icon to add picture</a:t>
            </a:r>
            <a:endParaRPr lang="en-US" dirty="0"/>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smtClean="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smtClean="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smtClean="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0" name="Picture 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74870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16369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smtClean="0">
                  <a:latin typeface="+mj-lt"/>
                </a:rPr>
                <a:t>The presentation has a Creative Commons license. You are free to re-use or distribute this work, provided credit is given to ILRI.</a:t>
              </a:r>
              <a:endParaRPr lang="en-US" sz="900" dirty="0" smtClean="0">
                <a:latin typeface="+mj-lt"/>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smtClean="0">
                <a:ea typeface="Verdana" pitchFamily="34" charset="0"/>
                <a:cs typeface="Verdana" pitchFamily="34" charset="0"/>
              </a:rPr>
              <a:t>better lives through livestock</a:t>
            </a:r>
          </a:p>
        </p:txBody>
      </p:sp>
      <p:sp>
        <p:nvSpPr>
          <p:cNvPr id="13" name="Rectangle 12"/>
          <p:cNvSpPr>
            <a:spLocks noChangeArrowheads="1"/>
          </p:cNvSpPr>
          <p:nvPr/>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1673391892"/>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33522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457200" y="2514600"/>
            <a:ext cx="7772400" cy="4038600"/>
          </a:xfrm>
          <a:prstGeom prst="rect">
            <a:avLst/>
          </a:prstGeom>
        </p:spPr>
        <p:txBody>
          <a:bodyPr/>
          <a:lstStyle>
            <a:lvl1pPr>
              <a:buClr>
                <a:srgbClr val="712123"/>
              </a:buClr>
              <a:defRPr sz="2800"/>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9"/>
          <p:cNvSpPr>
            <a:spLocks noGrp="1"/>
          </p:cNvSpPr>
          <p:nvPr>
            <p:ph type="body" sz="quarter" idx="11" hasCustomPrompt="1"/>
          </p:nvPr>
        </p:nvSpPr>
        <p:spPr>
          <a:xfrm>
            <a:off x="457200" y="1295400"/>
            <a:ext cx="7620000" cy="1143000"/>
          </a:xfrm>
          <a:prstGeom prst="rect">
            <a:avLst/>
          </a:prstGeom>
        </p:spPr>
        <p:txBody>
          <a:bodyPr/>
          <a:lstStyle>
            <a:lvl1pPr marL="114300" indent="0" algn="l">
              <a:buNone/>
              <a:defRPr sz="4800"/>
            </a:lvl1pPr>
          </a:lstStyle>
          <a:p>
            <a:pPr lvl="0"/>
            <a:r>
              <a:rPr lang="en-US" dirty="0" smtClean="0"/>
              <a:t>Title of presentation here</a:t>
            </a:r>
            <a:endParaRPr lang="en-US" dirty="0"/>
          </a:p>
        </p:txBody>
      </p:sp>
    </p:spTree>
    <p:extLst>
      <p:ext uri="{BB962C8B-B14F-4D97-AF65-F5344CB8AC3E}">
        <p14:creationId xmlns:p14="http://schemas.microsoft.com/office/powerpoint/2010/main" val="267418629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611863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5354F179-8C63-4E4E-BE2E-76365B01D775}" type="datetimeFigureOut">
              <a:rPr lang="en-US" smtClean="0"/>
              <a:t>4/10/2013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3B9EFC63-DC05-4AF4-AE03-37AB717736F4}" type="slidenum">
              <a:rPr lang="en-US" smtClean="0"/>
              <a:t>‹#›</a:t>
            </a:fld>
            <a:endParaRPr lang="en-US"/>
          </a:p>
        </p:txBody>
      </p:sp>
    </p:spTree>
    <p:extLst>
      <p:ext uri="{BB962C8B-B14F-4D97-AF65-F5344CB8AC3E}">
        <p14:creationId xmlns:p14="http://schemas.microsoft.com/office/powerpoint/2010/main" val="29060237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49884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 and pictur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371600"/>
            <a:ext cx="7620000" cy="1143000"/>
          </a:xfrm>
          <a:prstGeom prst="rect">
            <a:avLst/>
          </a:prstGeom>
        </p:spPr>
        <p:txBody>
          <a:bodyPr/>
          <a:lstStyle>
            <a:lvl1pPr>
              <a:defRPr baseline="0"/>
            </a:lvl1pPr>
          </a:lstStyle>
          <a:p>
            <a:r>
              <a:rPr lang="en-US" dirty="0" smtClean="0"/>
              <a:t>Use pictures</a:t>
            </a:r>
            <a:endParaRPr lang="en-US" dirty="0"/>
          </a:p>
        </p:txBody>
      </p:sp>
      <p:sp>
        <p:nvSpPr>
          <p:cNvPr id="12" name="Picture Placeholder 11"/>
          <p:cNvSpPr>
            <a:spLocks noGrp="1"/>
          </p:cNvSpPr>
          <p:nvPr>
            <p:ph type="pic" sz="quarter" idx="10"/>
          </p:nvPr>
        </p:nvSpPr>
        <p:spPr>
          <a:xfrm>
            <a:off x="4876801" y="1371600"/>
            <a:ext cx="4267200" cy="5486400"/>
          </a:xfrm>
          <a:prstGeom prst="rect">
            <a:avLst/>
          </a:prstGeom>
          <a:blipFill dpi="0" rotWithShape="1">
            <a:blip r:embed="rId2" cstate="print"/>
            <a:srcRect/>
            <a:stretch>
              <a:fillRect/>
            </a:stretch>
          </a:blipFill>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143000"/>
            <a:ext cx="7620000" cy="1143000"/>
          </a:xfrm>
          <a:prstGeom prst="rect">
            <a:avLst/>
          </a:prstGeom>
        </p:spPr>
        <p:txBody>
          <a:bodyPr/>
          <a:lstStyle>
            <a:lvl1pPr>
              <a:defRPr/>
            </a:lvl1pPr>
          </a:lstStyle>
          <a:p>
            <a:r>
              <a:rPr lang="en-US" dirty="0" smtClean="0"/>
              <a:t>For graphs</a:t>
            </a:r>
            <a:endParaRPr lang="en-US" dirty="0"/>
          </a:p>
        </p:txBody>
      </p:sp>
      <p:sp>
        <p:nvSpPr>
          <p:cNvPr id="5" name="Chart Placeholder 4"/>
          <p:cNvSpPr>
            <a:spLocks noGrp="1"/>
          </p:cNvSpPr>
          <p:nvPr>
            <p:ph type="chart" sz="quarter" idx="11" hasCustomPrompt="1"/>
          </p:nvPr>
        </p:nvSpPr>
        <p:spPr>
          <a:xfrm>
            <a:off x="457200" y="2438400"/>
            <a:ext cx="7543800" cy="3886200"/>
          </a:xfrm>
          <a:prstGeom prst="rect">
            <a:avLst/>
          </a:prstGeom>
          <a:blipFill>
            <a:blip r:embed="rId2" cstate="print"/>
            <a:stretch>
              <a:fillRect/>
            </a:stretch>
          </a:blipFill>
        </p:spPr>
        <p:txBody>
          <a:bodyPr/>
          <a:lstStyle>
            <a:lvl1pPr marL="114300" indent="0">
              <a:buNone/>
              <a:defRPr/>
            </a:lvl1pPr>
          </a:lstStyle>
          <a:p>
            <a:r>
              <a:rPr lang="en-US" dirty="0" smtClean="0"/>
              <a:t> </a:t>
            </a:r>
            <a:endParaRPr lang="en-US" dirty="0"/>
          </a:p>
        </p:txBody>
      </p:sp>
    </p:spTree>
    <p:extLst>
      <p:ext uri="{BB962C8B-B14F-4D97-AF65-F5344CB8AC3E}">
        <p14:creationId xmlns:p14="http://schemas.microsoft.com/office/powerpoint/2010/main" val="100370343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1143000"/>
          </a:xfrm>
          <a:prstGeom prst="rect">
            <a:avLst/>
          </a:prstGeom>
        </p:spPr>
        <p:txBody>
          <a:bodyPr/>
          <a:lstStyle>
            <a:lvl1pPr>
              <a:defRPr baseline="0"/>
            </a:lvl1pPr>
          </a:lstStyle>
          <a:p>
            <a:r>
              <a:rPr lang="en-US" dirty="0" smtClean="0"/>
              <a:t>For tables use this format</a:t>
            </a:r>
            <a:endParaRPr lang="en-US" dirty="0"/>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smtClean="0"/>
              <a:t>Click icon to add table</a:t>
            </a:r>
            <a:endParaRPr lang="en-US" dirty="0"/>
          </a:p>
        </p:txBody>
      </p:sp>
    </p:spTree>
    <p:extLst>
      <p:ext uri="{BB962C8B-B14F-4D97-AF65-F5344CB8AC3E}">
        <p14:creationId xmlns:p14="http://schemas.microsoft.com/office/powerpoint/2010/main" val="4546620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address">
    <p:spTree>
      <p:nvGrpSpPr>
        <p:cNvPr id="1" name=""/>
        <p:cNvGrpSpPr/>
        <p:nvPr/>
      </p:nvGrpSpPr>
      <p:grpSpPr>
        <a:xfrm>
          <a:off x="0" y="0"/>
          <a:ext cx="0" cy="0"/>
          <a:chOff x="0" y="0"/>
          <a:chExt cx="0" cy="0"/>
        </a:xfrm>
      </p:grpSpPr>
      <p:sp>
        <p:nvSpPr>
          <p:cNvPr id="15" name="TextBox 14"/>
          <p:cNvSpPr txBox="1"/>
          <p:nvPr/>
        </p:nvSpPr>
        <p:spPr>
          <a:xfrm>
            <a:off x="0" y="2057400"/>
            <a:ext cx="9144000" cy="1138773"/>
          </a:xfrm>
          <a:prstGeom prst="rect">
            <a:avLst/>
          </a:prstGeom>
          <a:noFill/>
        </p:spPr>
        <p:txBody>
          <a:bodyPr wrap="square" rtlCol="0">
            <a:spAutoFit/>
          </a:bodyPr>
          <a:lstStyle/>
          <a:p>
            <a:pPr algn="ctr"/>
            <a:r>
              <a:rPr lang="en-US" sz="2400" i="1" dirty="0" smtClean="0">
                <a:solidFill>
                  <a:srgbClr val="156734"/>
                </a:solidFill>
              </a:rPr>
              <a:t>Africa Research in Sustainable Intensification for the Next Generation</a:t>
            </a:r>
          </a:p>
          <a:p>
            <a:pPr algn="ctr"/>
            <a:r>
              <a:rPr lang="en-US" sz="4400" dirty="0" smtClean="0">
                <a:solidFill>
                  <a:srgbClr val="156734"/>
                </a:solidFill>
              </a:rPr>
              <a:t>africa-rising.net</a:t>
            </a:r>
            <a:endParaRPr lang="en-US" sz="4400" b="1" i="1" dirty="0">
              <a:solidFill>
                <a:srgbClr val="156734"/>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9364" y="4688919"/>
            <a:ext cx="6065273" cy="1940481"/>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cSld name="1_Title Slide">
    <p:bg>
      <p:bgPr>
        <a:solidFill>
          <a:schemeClr val="bg1"/>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smtClean="0">
                <a:solidFill>
                  <a:srgbClr val="FFFFFF"/>
                </a:solidFill>
              </a:rPr>
              <a:t>Minimum 0f 30 point</a:t>
            </a:r>
            <a:br>
              <a:rPr lang="en-US" sz="3000" dirty="0" smtClean="0">
                <a:solidFill>
                  <a:srgbClr val="FFFFFF"/>
                </a:solidFill>
              </a:rPr>
            </a:br>
            <a:r>
              <a:rPr lang="en-US" sz="3000" dirty="0" smtClean="0">
                <a:solidFill>
                  <a:srgbClr val="FFFFFF"/>
                </a:solidFill>
              </a:rPr>
              <a:t> and maximum 3 lines title</a:t>
            </a:r>
            <a:br>
              <a:rPr lang="en-US" sz="3000" dirty="0" smtClean="0">
                <a:solidFill>
                  <a:srgbClr val="FFFFFF"/>
                </a:solidFill>
              </a:rPr>
            </a:br>
            <a:r>
              <a:rPr lang="en-US" sz="3000" dirty="0" smtClean="0">
                <a:solidFill>
                  <a:srgbClr val="FFFFFF"/>
                </a:solidFill>
              </a:rPr>
              <a:t>Remove or change the pictures</a:t>
            </a:r>
            <a:endParaRPr lang="en-US" sz="3000" dirty="0">
              <a:solidFill>
                <a:srgbClr val="FFFFFF"/>
              </a:solidFill>
            </a:endParaRP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smtClean="0"/>
              <a:t>Authors minimum 18 points in italics</a:t>
            </a:r>
            <a:br>
              <a:rPr lang="en-US" dirty="0" smtClean="0"/>
            </a:br>
            <a:r>
              <a:rPr lang="en-US" dirty="0" smtClean="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smtClean="0"/>
              <a:t>Event</a:t>
            </a:r>
            <a:br>
              <a:rPr lang="en-US" dirty="0" smtClean="0"/>
            </a:br>
            <a:r>
              <a:rPr lang="en-US" dirty="0" smtClean="0"/>
              <a:t>Location </a:t>
            </a:r>
            <a:br>
              <a:rPr lang="en-US" dirty="0" smtClean="0"/>
            </a:br>
            <a:r>
              <a:rPr lang="en-US" dirty="0" smtClean="0"/>
              <a:t>Date</a:t>
            </a:r>
            <a:endParaRPr lang="en-US" dirty="0"/>
          </a:p>
        </p:txBody>
      </p:sp>
    </p:spTree>
    <p:extLst>
      <p:ext uri="{BB962C8B-B14F-4D97-AF65-F5344CB8AC3E}">
        <p14:creationId xmlns:p14="http://schemas.microsoft.com/office/powerpoint/2010/main" val="356006930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smtClean="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smtClean="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smtClean="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smtClean="0"/>
              <a:t>Main point 6 point smaller than slide title</a:t>
            </a:r>
          </a:p>
          <a:p>
            <a:pPr lvl="1"/>
            <a:r>
              <a:rPr lang="en-US" dirty="0" smtClean="0"/>
              <a:t>Bullet points 4 point less than main point</a:t>
            </a:r>
          </a:p>
          <a:p>
            <a:pPr lvl="1"/>
            <a:r>
              <a:rPr lang="en-US" dirty="0" smtClean="0"/>
              <a:t>Font type is Calibri</a:t>
            </a:r>
          </a:p>
          <a:p>
            <a:pPr lvl="2"/>
            <a:r>
              <a:rPr lang="en-US" dirty="0" smtClean="0"/>
              <a:t>It is advised in one slide maximum 6 bullets</a:t>
            </a:r>
          </a:p>
          <a:p>
            <a:pPr lvl="3"/>
            <a:r>
              <a:rPr lang="en-US" dirty="0" smtClean="0"/>
              <a:t>We recommend you use images on slides</a:t>
            </a:r>
          </a:p>
          <a:p>
            <a:pPr lvl="3"/>
            <a:r>
              <a:rPr lang="en-US" dirty="0" smtClean="0"/>
              <a:t>You can change partner logos on front page</a:t>
            </a:r>
          </a:p>
          <a:p>
            <a:pPr lvl="4"/>
            <a:r>
              <a:rPr lang="en-US" dirty="0" smtClean="0"/>
              <a:t>You have to duplicate this slide for more inside pages</a:t>
            </a:r>
            <a:endParaRPr lang="en-US" dirty="0"/>
          </a:p>
        </p:txBody>
      </p:sp>
    </p:spTree>
    <p:extLst>
      <p:ext uri="{BB962C8B-B14F-4D97-AF65-F5344CB8AC3E}">
        <p14:creationId xmlns:p14="http://schemas.microsoft.com/office/powerpoint/2010/main" val="147861364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33522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0" y="-76200"/>
            <a:ext cx="9144000" cy="1204895"/>
          </a:xfrm>
          <a:prstGeom prst="rect">
            <a:avLst/>
          </a:prstGeom>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894950"/>
      </p:ext>
    </p:extLst>
  </p:cSld>
  <p:clrMap bg1="lt1" tx1="dk1" bg2="lt2" tx2="dk2" accent1="accent1" accent2="accent2" accent3="accent3" accent4="accent4" accent5="accent5" accent6="accent6" hlink="hlink" folHlink="folHlink"/>
  <p:sldLayoutIdLst>
    <p:sldLayoutId id="2147483721"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304800" y="1295400"/>
            <a:ext cx="8640960" cy="2057400"/>
          </a:xfrm>
        </p:spPr>
        <p:txBody>
          <a:bodyPr/>
          <a:lstStyle/>
          <a:p>
            <a:r>
              <a:rPr lang="en-US" sz="4400" dirty="0"/>
              <a:t>Approaches followed &amp; lessons </a:t>
            </a:r>
            <a:r>
              <a:rPr lang="en-US" sz="4400" dirty="0" smtClean="0"/>
              <a:t>learned- Group </a:t>
            </a:r>
            <a:r>
              <a:rPr lang="en-US" sz="4400" dirty="0" smtClean="0"/>
              <a:t>Feedback </a:t>
            </a:r>
            <a:r>
              <a:rPr lang="en-US" sz="4400" dirty="0" smtClean="0"/>
              <a:t>-</a:t>
            </a:r>
            <a:r>
              <a:rPr lang="en-US" sz="4400" smtClean="0"/>
              <a:t>Chelanko </a:t>
            </a:r>
            <a:r>
              <a:rPr lang="en-US" sz="4400" smtClean="0"/>
              <a:t>Keble</a:t>
            </a:r>
            <a:endParaRPr lang="en-GB" sz="4400" dirty="0"/>
          </a:p>
        </p:txBody>
      </p:sp>
      <p:sp>
        <p:nvSpPr>
          <p:cNvPr id="3" name="Text Placeholder 2"/>
          <p:cNvSpPr>
            <a:spLocks noGrp="1"/>
          </p:cNvSpPr>
          <p:nvPr>
            <p:ph type="body" sz="quarter" idx="12"/>
          </p:nvPr>
        </p:nvSpPr>
        <p:spPr>
          <a:xfrm>
            <a:off x="1676400" y="4114800"/>
            <a:ext cx="5616624" cy="1219200"/>
          </a:xfrm>
        </p:spPr>
        <p:txBody>
          <a:bodyPr/>
          <a:lstStyle/>
          <a:p>
            <a:r>
              <a:rPr lang="en-US" sz="2400" dirty="0" smtClean="0"/>
              <a:t>SLATE Training for Africa RISING / NBDC</a:t>
            </a:r>
          </a:p>
          <a:p>
            <a:r>
              <a:rPr lang="en-US" sz="2400" dirty="0" smtClean="0"/>
              <a:t>Addis Ababa / </a:t>
            </a:r>
            <a:r>
              <a:rPr lang="en-US" sz="2400" dirty="0" err="1" smtClean="0"/>
              <a:t>Jeldu</a:t>
            </a:r>
            <a:r>
              <a:rPr lang="en-US" sz="2400" dirty="0" smtClean="0"/>
              <a:t>. 1 - 5 April 2013</a:t>
            </a:r>
            <a:endParaRPr lang="en-US" sz="2400" dirty="0"/>
          </a:p>
        </p:txBody>
      </p:sp>
    </p:spTree>
    <p:extLst>
      <p:ext uri="{BB962C8B-B14F-4D97-AF65-F5344CB8AC3E}">
        <p14:creationId xmlns:p14="http://schemas.microsoft.com/office/powerpoint/2010/main" val="30103189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19200"/>
            <a:ext cx="7041429" cy="1143000"/>
          </a:xfrm>
        </p:spPr>
        <p:txBody>
          <a:bodyPr/>
          <a:lstStyle/>
          <a:p>
            <a:pPr algn="ctr"/>
            <a:r>
              <a:rPr lang="en-US" sz="4800" dirty="0" smtClean="0"/>
              <a:t>Community Aggregate </a:t>
            </a:r>
            <a:endParaRPr lang="en-US" sz="4800"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754" y="2133600"/>
            <a:ext cx="6619875" cy="4571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45563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1143000"/>
          </a:xfrm>
        </p:spPr>
        <p:txBody>
          <a:bodyPr/>
          <a:lstStyle/>
          <a:p>
            <a:pPr algn="ctr"/>
            <a:r>
              <a:rPr lang="en-US" dirty="0" smtClean="0"/>
              <a:t>Better farmer </a:t>
            </a:r>
            <a:endParaRPr lang="en-US" dirty="0"/>
          </a:p>
        </p:txBody>
      </p:sp>
      <p:sp>
        <p:nvSpPr>
          <p:cNvPr id="3" name="Content Placeholder 2"/>
          <p:cNvSpPr>
            <a:spLocks noGrp="1"/>
          </p:cNvSpPr>
          <p:nvPr>
            <p:ph idx="1"/>
          </p:nvPr>
        </p:nvSpPr>
        <p:spPr>
          <a:xfrm>
            <a:off x="457200" y="1381126"/>
            <a:ext cx="8229600" cy="5095874"/>
          </a:xfrm>
        </p:spPr>
        <p:txBody>
          <a:bodyPr/>
          <a:lstStyle/>
          <a:p>
            <a:pPr marL="0" indent="0">
              <a:buNone/>
            </a:pPr>
            <a:r>
              <a:rPr lang="en-US" dirty="0" smtClean="0"/>
              <a:t> </a:t>
            </a:r>
            <a:endParaRPr lang="en-US" dirty="0"/>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2362200"/>
            <a:ext cx="6619875" cy="409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88053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066800"/>
            <a:ext cx="8229600" cy="1143000"/>
          </a:xfrm>
        </p:spPr>
        <p:txBody>
          <a:bodyPr/>
          <a:lstStyle/>
          <a:p>
            <a:pPr algn="ctr"/>
            <a:r>
              <a:rPr lang="en-US" dirty="0" smtClean="0"/>
              <a:t>Small farmer </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5200" y="2057400"/>
            <a:ext cx="6459540" cy="4650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31362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92387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1676400"/>
          </a:xfrm>
        </p:spPr>
        <p:txBody>
          <a:bodyPr>
            <a:noAutofit/>
          </a:bodyPr>
          <a:lstStyle/>
          <a:p>
            <a:pPr algn="ctr"/>
            <a:r>
              <a:rPr lang="en-US" sz="4800" dirty="0" smtClean="0"/>
              <a:t>Approaches followed </a:t>
            </a:r>
            <a:r>
              <a:rPr lang="en-US" sz="4800" dirty="0"/>
              <a:t>to </a:t>
            </a:r>
            <a:r>
              <a:rPr lang="en-US" sz="4800" dirty="0" smtClean="0"/>
              <a:t>Identify </a:t>
            </a:r>
            <a:r>
              <a:rPr lang="en-US" sz="4800" dirty="0"/>
              <a:t>Livelihoods Asset Indicators</a:t>
            </a:r>
          </a:p>
        </p:txBody>
      </p:sp>
      <p:sp>
        <p:nvSpPr>
          <p:cNvPr id="3" name="Content Placeholder 2"/>
          <p:cNvSpPr>
            <a:spLocks noGrp="1"/>
          </p:cNvSpPr>
          <p:nvPr>
            <p:ph idx="1"/>
          </p:nvPr>
        </p:nvSpPr>
        <p:spPr>
          <a:xfrm>
            <a:off x="228600" y="2895600"/>
            <a:ext cx="8686800" cy="3733800"/>
          </a:xfrm>
        </p:spPr>
        <p:txBody>
          <a:bodyPr>
            <a:normAutofit/>
          </a:bodyPr>
          <a:lstStyle/>
          <a:p>
            <a:r>
              <a:rPr lang="en-US" sz="2400" dirty="0" smtClean="0"/>
              <a:t>Introduction with the farmers</a:t>
            </a:r>
          </a:p>
          <a:p>
            <a:r>
              <a:rPr lang="en-US" sz="2400" dirty="0" smtClean="0"/>
              <a:t>Briefing - 14 men and 6 women farmers, why we were there including the details of the five livelihood capital assets  </a:t>
            </a:r>
          </a:p>
          <a:p>
            <a:r>
              <a:rPr lang="en-US" sz="2400" dirty="0"/>
              <a:t>G</a:t>
            </a:r>
            <a:r>
              <a:rPr lang="en-US" sz="2400" dirty="0" smtClean="0"/>
              <a:t>ave them the chance to reflect back their views/understanding  </a:t>
            </a:r>
          </a:p>
          <a:p>
            <a:r>
              <a:rPr lang="en-US" sz="2400" dirty="0" smtClean="0"/>
              <a:t>Group formed (men and women ) using two facilitators</a:t>
            </a:r>
          </a:p>
          <a:p>
            <a:r>
              <a:rPr lang="en-US" sz="2400" dirty="0" smtClean="0"/>
              <a:t>Explanation about each </a:t>
            </a:r>
            <a:r>
              <a:rPr lang="en-US" sz="2400" dirty="0"/>
              <a:t>livelihood capital assets  </a:t>
            </a:r>
            <a:r>
              <a:rPr lang="en-US" sz="2400" dirty="0" smtClean="0"/>
              <a:t>continued to create good understanding among the farmer group</a:t>
            </a:r>
          </a:p>
          <a:p>
            <a:endParaRPr lang="en-US" dirty="0"/>
          </a:p>
        </p:txBody>
      </p:sp>
    </p:spTree>
    <p:extLst>
      <p:ext uri="{BB962C8B-B14F-4D97-AF65-F5344CB8AC3E}">
        <p14:creationId xmlns:p14="http://schemas.microsoft.com/office/powerpoint/2010/main" val="23977878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19200"/>
            <a:ext cx="8229600" cy="1143000"/>
          </a:xfrm>
        </p:spPr>
        <p:txBody>
          <a:bodyPr/>
          <a:lstStyle/>
          <a:p>
            <a:pPr algn="ctr"/>
            <a:r>
              <a:rPr lang="en-US" sz="4800" dirty="0" smtClean="0"/>
              <a:t>Approaches…</a:t>
            </a:r>
            <a:endParaRPr lang="en-US" sz="4800" dirty="0"/>
          </a:p>
        </p:txBody>
      </p:sp>
      <p:sp>
        <p:nvSpPr>
          <p:cNvPr id="3" name="Content Placeholder 2"/>
          <p:cNvSpPr>
            <a:spLocks noGrp="1"/>
          </p:cNvSpPr>
          <p:nvPr>
            <p:ph idx="1"/>
          </p:nvPr>
        </p:nvSpPr>
        <p:spPr>
          <a:xfrm>
            <a:off x="304800" y="2332037"/>
            <a:ext cx="8229600" cy="3992563"/>
          </a:xfrm>
        </p:spPr>
        <p:txBody>
          <a:bodyPr>
            <a:normAutofit/>
          </a:bodyPr>
          <a:lstStyle/>
          <a:p>
            <a:r>
              <a:rPr lang="en-US" sz="2400" dirty="0" smtClean="0"/>
              <a:t>The indicators were listed by the farmers through interactive discussion </a:t>
            </a:r>
          </a:p>
          <a:p>
            <a:r>
              <a:rPr lang="en-US" sz="2400" dirty="0" smtClean="0"/>
              <a:t>Back from the field, the group sat together, discussed, analysed and combined the indicators from the groups. Discussion of the group during rewriting helps to understood the indicators</a:t>
            </a:r>
          </a:p>
          <a:p>
            <a:r>
              <a:rPr lang="en-US" sz="2400" dirty="0" smtClean="0"/>
              <a:t>Data entered and then HH Livelihood indicators produced/printed for the household interview exercise </a:t>
            </a:r>
            <a:endParaRPr lang="en-US" sz="2400" dirty="0"/>
          </a:p>
        </p:txBody>
      </p:sp>
    </p:spTree>
    <p:extLst>
      <p:ext uri="{BB962C8B-B14F-4D97-AF65-F5344CB8AC3E}">
        <p14:creationId xmlns:p14="http://schemas.microsoft.com/office/powerpoint/2010/main" val="23616326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1447800"/>
          </a:xfrm>
        </p:spPr>
        <p:txBody>
          <a:bodyPr>
            <a:noAutofit/>
          </a:bodyPr>
          <a:lstStyle/>
          <a:p>
            <a:pPr algn="ctr"/>
            <a:r>
              <a:rPr lang="en-US" sz="4800" dirty="0" smtClean="0"/>
              <a:t>Strategy for Conducting HH interview</a:t>
            </a:r>
            <a:endParaRPr lang="en-US" sz="4800" dirty="0"/>
          </a:p>
        </p:txBody>
      </p:sp>
      <p:sp>
        <p:nvSpPr>
          <p:cNvPr id="3" name="Content Placeholder 2"/>
          <p:cNvSpPr>
            <a:spLocks noGrp="1"/>
          </p:cNvSpPr>
          <p:nvPr>
            <p:ph idx="1"/>
          </p:nvPr>
        </p:nvSpPr>
        <p:spPr>
          <a:xfrm>
            <a:off x="304800" y="2743200"/>
            <a:ext cx="8610600" cy="3505200"/>
          </a:xfrm>
        </p:spPr>
        <p:txBody>
          <a:bodyPr>
            <a:normAutofit fontScale="92500"/>
          </a:bodyPr>
          <a:lstStyle/>
          <a:p>
            <a:endParaRPr lang="en-US" dirty="0" smtClean="0"/>
          </a:p>
          <a:p>
            <a:r>
              <a:rPr lang="en-US" sz="2400" dirty="0" smtClean="0"/>
              <a:t>We discussed among ourselves and briefed the local facilitators how to forward the questions to respondent to get reliable weighting/scoring in relation to  the relevance and contribution of each asset</a:t>
            </a:r>
          </a:p>
          <a:p>
            <a:r>
              <a:rPr lang="en-US" sz="2400" dirty="0" smtClean="0"/>
              <a:t>We tried to pretest (demonstrate) how to handle the activity with some interviewers</a:t>
            </a:r>
          </a:p>
          <a:p>
            <a:r>
              <a:rPr lang="en-US" sz="2400" dirty="0" smtClean="0"/>
              <a:t>Interview continued through systematic explanation and encouragement of the respondent to well understood </a:t>
            </a:r>
            <a:r>
              <a:rPr lang="en-US" sz="2400" dirty="0"/>
              <a:t>how </a:t>
            </a:r>
            <a:r>
              <a:rPr lang="en-US" sz="2400" dirty="0" smtClean="0"/>
              <a:t>to rate each indicator</a:t>
            </a:r>
          </a:p>
          <a:p>
            <a:endParaRPr lang="en-US" dirty="0"/>
          </a:p>
        </p:txBody>
      </p:sp>
    </p:spTree>
    <p:extLst>
      <p:ext uri="{BB962C8B-B14F-4D97-AF65-F5344CB8AC3E}">
        <p14:creationId xmlns:p14="http://schemas.microsoft.com/office/powerpoint/2010/main" val="34509507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219200"/>
            <a:ext cx="8229600" cy="1143000"/>
          </a:xfrm>
        </p:spPr>
        <p:txBody>
          <a:bodyPr/>
          <a:lstStyle/>
          <a:p>
            <a:pPr algn="ctr"/>
            <a:r>
              <a:rPr lang="en-US" sz="4800" dirty="0" smtClean="0"/>
              <a:t>Data Entry and Cleaning efforts</a:t>
            </a:r>
            <a:endParaRPr lang="en-US" sz="4800" dirty="0"/>
          </a:p>
        </p:txBody>
      </p:sp>
      <p:sp>
        <p:nvSpPr>
          <p:cNvPr id="3" name="Content Placeholder 2"/>
          <p:cNvSpPr>
            <a:spLocks noGrp="1"/>
          </p:cNvSpPr>
          <p:nvPr>
            <p:ph idx="1"/>
          </p:nvPr>
        </p:nvSpPr>
        <p:spPr>
          <a:xfrm>
            <a:off x="152400" y="2209800"/>
            <a:ext cx="8763000" cy="3962400"/>
          </a:xfrm>
        </p:spPr>
        <p:txBody>
          <a:bodyPr>
            <a:normAutofit lnSpcReduction="10000"/>
          </a:bodyPr>
          <a:lstStyle/>
          <a:p>
            <a:r>
              <a:rPr lang="en-US" sz="2400" dirty="0" smtClean="0"/>
              <a:t>We jointly start data entry to learn from each other especially how to work well with the tool</a:t>
            </a:r>
          </a:p>
          <a:p>
            <a:r>
              <a:rPr lang="en-US" sz="2400" dirty="0" smtClean="0"/>
              <a:t>We shared the questionnaire among ourselves, hence everyone got the chance to work on it</a:t>
            </a:r>
          </a:p>
          <a:p>
            <a:r>
              <a:rPr lang="en-US" sz="2400" dirty="0" smtClean="0"/>
              <a:t>As there was no general pretest exercise, some of the unclear/misunderstood were noted from the few questionnaires entry </a:t>
            </a:r>
          </a:p>
          <a:p>
            <a:r>
              <a:rPr lang="en-US" sz="2400" dirty="0" smtClean="0"/>
              <a:t>We brought forward some of the issues for discussion while we were heading to the next day interview exercise </a:t>
            </a:r>
          </a:p>
          <a:p>
            <a:r>
              <a:rPr lang="en-US" sz="2400" dirty="0" smtClean="0"/>
              <a:t>Avoiding irregularities/misunderstanding were possible </a:t>
            </a:r>
          </a:p>
          <a:p>
            <a:endParaRPr lang="en-US" dirty="0" smtClean="0"/>
          </a:p>
          <a:p>
            <a:endParaRPr lang="en-US" dirty="0"/>
          </a:p>
        </p:txBody>
      </p:sp>
    </p:spTree>
    <p:extLst>
      <p:ext uri="{BB962C8B-B14F-4D97-AF65-F5344CB8AC3E}">
        <p14:creationId xmlns:p14="http://schemas.microsoft.com/office/powerpoint/2010/main" val="39274886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lstStyle/>
          <a:p>
            <a:pPr algn="ctr"/>
            <a:r>
              <a:rPr lang="en-US" sz="4800" dirty="0" smtClean="0"/>
              <a:t>Observations </a:t>
            </a:r>
            <a:endParaRPr lang="en-US" sz="4800" dirty="0"/>
          </a:p>
        </p:txBody>
      </p:sp>
      <p:sp>
        <p:nvSpPr>
          <p:cNvPr id="3" name="Content Placeholder 2"/>
          <p:cNvSpPr>
            <a:spLocks noGrp="1"/>
          </p:cNvSpPr>
          <p:nvPr>
            <p:ph idx="1"/>
          </p:nvPr>
        </p:nvSpPr>
        <p:spPr>
          <a:xfrm>
            <a:off x="228600" y="2133600"/>
            <a:ext cx="8382000" cy="4495800"/>
          </a:xfrm>
        </p:spPr>
        <p:txBody>
          <a:bodyPr>
            <a:normAutofit/>
          </a:bodyPr>
          <a:lstStyle/>
          <a:p>
            <a:r>
              <a:rPr lang="en-US" sz="2400" dirty="0" smtClean="0"/>
              <a:t>Adequate time is significant for indicator development (typing and printing) </a:t>
            </a:r>
          </a:p>
          <a:p>
            <a:r>
              <a:rPr lang="en-US" sz="2400" dirty="0" smtClean="0"/>
              <a:t>Pretesting helps the enumerator reach common understanding and internalize the indicators and how to forward questions to the respondents</a:t>
            </a:r>
          </a:p>
          <a:p>
            <a:r>
              <a:rPr lang="en-US" sz="2400" dirty="0" smtClean="0"/>
              <a:t>Based on the level of farmers understanding the HH interview demands 35-60 minutes but the indicator development could aspires about 2 hour</a:t>
            </a:r>
          </a:p>
          <a:p>
            <a:r>
              <a:rPr lang="en-US" sz="2400" dirty="0" smtClean="0"/>
              <a:t>For indicator identification involving knowledgeable farmers seems very important to tap their experiences</a:t>
            </a:r>
          </a:p>
          <a:p>
            <a:r>
              <a:rPr lang="en-US" sz="2400" dirty="0" smtClean="0"/>
              <a:t>Data cleaning is important before data entry. </a:t>
            </a:r>
          </a:p>
          <a:p>
            <a:endParaRPr lang="en-US" dirty="0" smtClean="0"/>
          </a:p>
          <a:p>
            <a:endParaRPr lang="en-US" dirty="0"/>
          </a:p>
        </p:txBody>
      </p:sp>
    </p:spTree>
    <p:extLst>
      <p:ext uri="{BB962C8B-B14F-4D97-AF65-F5344CB8AC3E}">
        <p14:creationId xmlns:p14="http://schemas.microsoft.com/office/powerpoint/2010/main" val="41537309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563562"/>
          </a:xfrm>
        </p:spPr>
        <p:txBody>
          <a:bodyPr>
            <a:noAutofit/>
          </a:bodyPr>
          <a:lstStyle/>
          <a:p>
            <a:pPr algn="ctr"/>
            <a:r>
              <a:rPr lang="en-US" sz="4800" dirty="0" smtClean="0"/>
              <a:t>Desirable points</a:t>
            </a:r>
            <a:endParaRPr lang="en-US" sz="4800" dirty="0"/>
          </a:p>
        </p:txBody>
      </p:sp>
      <p:sp>
        <p:nvSpPr>
          <p:cNvPr id="3" name="Content Placeholder 2"/>
          <p:cNvSpPr>
            <a:spLocks noGrp="1"/>
          </p:cNvSpPr>
          <p:nvPr>
            <p:ph idx="1"/>
          </p:nvPr>
        </p:nvSpPr>
        <p:spPr>
          <a:xfrm>
            <a:off x="228600" y="1905000"/>
            <a:ext cx="8763000" cy="5105400"/>
          </a:xfrm>
        </p:spPr>
        <p:txBody>
          <a:bodyPr>
            <a:noAutofit/>
          </a:bodyPr>
          <a:lstStyle/>
          <a:p>
            <a:r>
              <a:rPr lang="en-US" sz="2400" dirty="0" smtClean="0"/>
              <a:t>Good if we could clearly identify the main livelihood assets of specific </a:t>
            </a:r>
            <a:r>
              <a:rPr lang="en-US" sz="2400" dirty="0" err="1" smtClean="0"/>
              <a:t>kebel</a:t>
            </a:r>
            <a:r>
              <a:rPr lang="en-US" sz="2400" dirty="0" smtClean="0"/>
              <a:t>/group </a:t>
            </a:r>
          </a:p>
          <a:p>
            <a:r>
              <a:rPr lang="en-US" sz="2400" dirty="0" smtClean="0"/>
              <a:t>We need to learn how to prepare a report after the LA is prepared</a:t>
            </a:r>
          </a:p>
          <a:p>
            <a:r>
              <a:rPr lang="en-US" sz="2400" dirty="0" smtClean="0"/>
              <a:t>Good if we know what software is ideal to analyse the data further</a:t>
            </a:r>
          </a:p>
          <a:p>
            <a:r>
              <a:rPr lang="en-US" sz="2400" dirty="0" smtClean="0"/>
              <a:t>Good to know how to identify issues that need intervention from the LA analysis</a:t>
            </a:r>
          </a:p>
          <a:p>
            <a:r>
              <a:rPr lang="en-US" sz="2400" dirty="0" smtClean="0"/>
              <a:t>Good to have descriptive output by the tool itself </a:t>
            </a:r>
          </a:p>
          <a:p>
            <a:r>
              <a:rPr lang="en-US" sz="2400" dirty="0" smtClean="0"/>
              <a:t>The result of benchmarking analysis: bottom-average- top-…should be clearly understood by all </a:t>
            </a:r>
          </a:p>
          <a:p>
            <a:r>
              <a:rPr lang="en-US" sz="2400" dirty="0" smtClean="0"/>
              <a:t>LH spider web dimension where deficient, adequate and surplus of indicators value laid should be known for quick understanding and action.        </a:t>
            </a:r>
            <a:endParaRPr lang="en-US" sz="2400" dirty="0"/>
          </a:p>
        </p:txBody>
      </p:sp>
    </p:spTree>
    <p:extLst>
      <p:ext uri="{BB962C8B-B14F-4D97-AF65-F5344CB8AC3E}">
        <p14:creationId xmlns:p14="http://schemas.microsoft.com/office/powerpoint/2010/main" val="28235886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610600" cy="762000"/>
          </a:xfrm>
        </p:spPr>
        <p:txBody>
          <a:bodyPr/>
          <a:lstStyle/>
          <a:p>
            <a:pPr algn="ctr"/>
            <a:r>
              <a:rPr lang="en-US" sz="4800" dirty="0" smtClean="0"/>
              <a:t>Suggestion/question  for discussion</a:t>
            </a:r>
            <a:endParaRPr lang="en-US" sz="4800" dirty="0"/>
          </a:p>
        </p:txBody>
      </p:sp>
      <p:sp>
        <p:nvSpPr>
          <p:cNvPr id="3" name="Content Placeholder 2"/>
          <p:cNvSpPr>
            <a:spLocks noGrp="1"/>
          </p:cNvSpPr>
          <p:nvPr>
            <p:ph idx="1"/>
          </p:nvPr>
        </p:nvSpPr>
        <p:spPr>
          <a:xfrm>
            <a:off x="228600" y="1687945"/>
            <a:ext cx="8610600" cy="5181600"/>
          </a:xfrm>
        </p:spPr>
        <p:txBody>
          <a:bodyPr>
            <a:normAutofit fontScale="92500"/>
          </a:bodyPr>
          <a:lstStyle/>
          <a:p>
            <a:r>
              <a:rPr lang="en-US" sz="2400" dirty="0" smtClean="0"/>
              <a:t>Selection criteria for HH interview should be consistent throughout (gender representation and typology) could be important component  </a:t>
            </a:r>
          </a:p>
          <a:p>
            <a:r>
              <a:rPr lang="en-US" sz="2400" dirty="0" smtClean="0"/>
              <a:t>Is it possible to focus on few villages with in a Keble so that census targeting the typology can be conducted for random sampling of HH respondents?</a:t>
            </a:r>
          </a:p>
          <a:p>
            <a:r>
              <a:rPr lang="en-US" sz="2400" dirty="0" smtClean="0"/>
              <a:t>Is that possible to change the incentive to in kind or material than the monetary one? For the actual sites where the intervention is going to be done, it is not fair to incentivize farmers in monetary bases for their contribution as the inputs/actual work/ would follow the exercise. However, for our exercise the incentive was fair to compensate for their time</a:t>
            </a:r>
          </a:p>
          <a:p>
            <a:r>
              <a:rPr lang="en-US" sz="2400" dirty="0" smtClean="0"/>
              <a:t>For the actual LA work for Africa RISING sites, adequate time is needed for mobilization and participant identification…</a:t>
            </a:r>
          </a:p>
          <a:p>
            <a:r>
              <a:rPr lang="en-US" sz="2400" dirty="0" smtClean="0"/>
              <a:t>It is good to Learn how to merge data entered on different computer</a:t>
            </a:r>
            <a:endParaRPr lang="en-US" sz="2400" dirty="0"/>
          </a:p>
        </p:txBody>
      </p:sp>
    </p:spTree>
    <p:extLst>
      <p:ext uri="{BB962C8B-B14F-4D97-AF65-F5344CB8AC3E}">
        <p14:creationId xmlns:p14="http://schemas.microsoft.com/office/powerpoint/2010/main" val="32400069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143000"/>
            <a:ext cx="8229600" cy="762000"/>
          </a:xfrm>
        </p:spPr>
        <p:txBody>
          <a:bodyPr/>
          <a:lstStyle/>
          <a:p>
            <a:pPr algn="ctr"/>
            <a:r>
              <a:rPr lang="en-US" sz="4800" dirty="0" smtClean="0"/>
              <a:t>Challenges</a:t>
            </a:r>
            <a:endParaRPr lang="en-US" sz="4800" dirty="0"/>
          </a:p>
        </p:txBody>
      </p:sp>
      <p:sp>
        <p:nvSpPr>
          <p:cNvPr id="3" name="Content Placeholder 2"/>
          <p:cNvSpPr>
            <a:spLocks noGrp="1"/>
          </p:cNvSpPr>
          <p:nvPr>
            <p:ph idx="1"/>
          </p:nvPr>
        </p:nvSpPr>
        <p:spPr>
          <a:xfrm>
            <a:off x="457200" y="2209800"/>
            <a:ext cx="8229600" cy="4525963"/>
          </a:xfrm>
        </p:spPr>
        <p:txBody>
          <a:bodyPr>
            <a:normAutofit/>
          </a:bodyPr>
          <a:lstStyle/>
          <a:p>
            <a:r>
              <a:rPr lang="en-US" sz="2400" dirty="0" smtClean="0"/>
              <a:t>Lack of uniformity in forwarding questions to the respondent (language and other…) barrier </a:t>
            </a:r>
          </a:p>
          <a:p>
            <a:r>
              <a:rPr lang="en-US" sz="2400" dirty="0" smtClean="0"/>
              <a:t>Farmers temptation by the incentive</a:t>
            </a:r>
          </a:p>
          <a:p>
            <a:r>
              <a:rPr lang="en-US" sz="2400" dirty="0" smtClean="0"/>
              <a:t>Suspicion of farmers on reporting their resource endowment </a:t>
            </a:r>
          </a:p>
          <a:p>
            <a:r>
              <a:rPr lang="en-US" sz="2400" dirty="0" smtClean="0"/>
              <a:t>Lack of adequate time for pretesting and reaching common understanding among the trainees </a:t>
            </a:r>
          </a:p>
          <a:p>
            <a:r>
              <a:rPr lang="en-US" sz="2400" dirty="0" smtClean="0"/>
              <a:t>Repeated data gathering from a HH</a:t>
            </a:r>
          </a:p>
          <a:p>
            <a:r>
              <a:rPr lang="en-US" sz="2400" dirty="0" smtClean="0"/>
              <a:t>Gender representation in the HH??  </a:t>
            </a:r>
            <a:endParaRPr lang="en-US" sz="2400" dirty="0"/>
          </a:p>
        </p:txBody>
      </p:sp>
    </p:spTree>
    <p:extLst>
      <p:ext uri="{BB962C8B-B14F-4D97-AF65-F5344CB8AC3E}">
        <p14:creationId xmlns:p14="http://schemas.microsoft.com/office/powerpoint/2010/main" val="2477537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s template_Ethiopia">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ilri_powerpoint_template_Feb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SLATE Training - Afrcia RISING Background</Template>
  <TotalTime>354</TotalTime>
  <Words>690</Words>
  <Application>Microsoft Office PowerPoint</Application>
  <PresentationFormat>On-screen Show (4:3)</PresentationFormat>
  <Paragraphs>56</Paragraphs>
  <Slides>13</Slides>
  <Notes>1</Notes>
  <HiddenSlides>0</HiddenSlides>
  <MMClips>0</MMClips>
  <ScaleCrop>false</ScaleCrop>
  <HeadingPairs>
    <vt:vector size="4" baseType="variant">
      <vt:variant>
        <vt:lpstr>Theme</vt:lpstr>
      </vt:variant>
      <vt:variant>
        <vt:i4>3</vt:i4>
      </vt:variant>
      <vt:variant>
        <vt:lpstr>Slide Titles</vt:lpstr>
      </vt:variant>
      <vt:variant>
        <vt:i4>13</vt:i4>
      </vt:variant>
    </vt:vector>
  </HeadingPairs>
  <TitlesOfParts>
    <vt:vector size="16" baseType="lpstr">
      <vt:lpstr>Africa RISING presentations template_Ethiopia</vt:lpstr>
      <vt:lpstr>ilri_powerpoint_template_Feb2013</vt:lpstr>
      <vt:lpstr>Custom Design</vt:lpstr>
      <vt:lpstr>PowerPoint Presentation</vt:lpstr>
      <vt:lpstr>Approaches followed to Identify Livelihoods Asset Indicators</vt:lpstr>
      <vt:lpstr>Approaches…</vt:lpstr>
      <vt:lpstr>Strategy for Conducting HH interview</vt:lpstr>
      <vt:lpstr>Data Entry and Cleaning efforts</vt:lpstr>
      <vt:lpstr>Observations </vt:lpstr>
      <vt:lpstr>Desirable points</vt:lpstr>
      <vt:lpstr>Suggestion/question  for discussion</vt:lpstr>
      <vt:lpstr>Challenges</vt:lpstr>
      <vt:lpstr>Community Aggregate </vt:lpstr>
      <vt:lpstr>Better farmer </vt:lpstr>
      <vt:lpstr>Small farmer </vt:lpstr>
      <vt:lpstr>PowerPoint Presentation</vt:lpstr>
    </vt:vector>
  </TitlesOfParts>
  <Company>ILRI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Approaches followed and &amp; lesson learned by Trainees of SLATE tool at Chelanko  Kebele</dc:title>
  <dc:creator>Leta, Gerba (ILRI/IWMI)</dc:creator>
  <cp:lastModifiedBy>Yasabu, Simret (ILRI)</cp:lastModifiedBy>
  <cp:revision>53</cp:revision>
  <dcterms:created xsi:type="dcterms:W3CDTF">2013-04-04T18:19:56Z</dcterms:created>
  <dcterms:modified xsi:type="dcterms:W3CDTF">2013-04-10T13:09:03Z</dcterms:modified>
</cp:coreProperties>
</file>